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x="18288000" cy="10287000"/>
  <p:notesSz cx="6858000" cy="9144000"/>
  <p:embeddedFontLst>
    <p:embeddedFont>
      <p:font typeface="Staatliches" charset="1" panose="00000000000000000000"/>
      <p:regular r:id="rId31"/>
    </p:embeddedFont>
    <p:embeddedFont>
      <p:font typeface="modernline - Personal Use" charset="1" panose="02000500000000000000"/>
      <p:regular r:id="rId32"/>
    </p:embeddedFont>
    <p:embeddedFont>
      <p:font typeface="Ruda Bold" charset="1" panose="02000000000000000000"/>
      <p:regular r:id="rId33"/>
    </p:embeddedFont>
    <p:embeddedFont>
      <p:font typeface="Ruda" charset="1" panose="0200000000000000000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VAGWMMKYNB4.mp4" Type="http://schemas.openxmlformats.org/officeDocument/2006/relationships/video"/><Relationship Id="rId4" Target="../media/VAGWMMKYNB4.mp4" Type="http://schemas.microsoft.com/office/2007/relationships/media"/></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 Id="rId3" Target="../media/image12.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 Id="rId3" Target="../media/image14.png" Type="http://schemas.openxmlformats.org/officeDocument/2006/relationships/image"/><Relationship Id="rId4" Target="../media/image15.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svg" Type="http://schemas.openxmlformats.org/officeDocument/2006/relationships/image"/><Relationship Id="rId4" Target="../media/image6.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 Id="rId3" Target="../media/image8.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a:hlinkClick action="ppaction://media"/>
          </p:cNvPr>
          <p:cNvPicPr>
            <a:picLocks noChangeAspect="true"/>
          </p:cNvPicPr>
          <p:nvPr>
            <a:videoFile r:link="rId3"/>
            <p:extLst>
              <p:ext uri="{DAA4B4D4-6D71-4841-9C94-3DE7FCFB9230}">
                <p14:media xmlns:p14="http://schemas.microsoft.com/office/powerpoint/2010/main" r:embed="rId4"/>
              </p:ext>
            </p:extLst>
          </p:nvPr>
        </p:nvPicPr>
        <p:blipFill>
          <a:blip r:embed="rId2"/>
          <a:srcRect l="0" t="0" r="0" b="0"/>
          <a:stretch>
            <a:fillRect/>
          </a:stretch>
        </p:blipFill>
        <p:spPr>
          <a:xfrm flipH="false" flipV="false">
            <a:off x="0" y="0"/>
            <a:ext cx="18288000" cy="102870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2"/>
                </p:tgtEl>
              </p:cMediaNode>
            </p:video>
          </p:childTnLst>
        </p:cTn>
      </p:par>
    </p:tnLst>
  </p:timing>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10101"/>
        </a:solidFill>
      </p:bgPr>
    </p:bg>
    <p:spTree>
      <p:nvGrpSpPr>
        <p:cNvPr id="1" name=""/>
        <p:cNvGrpSpPr/>
        <p:nvPr/>
      </p:nvGrpSpPr>
      <p:grpSpPr>
        <a:xfrm>
          <a:off x="0" y="0"/>
          <a:ext cx="0" cy="0"/>
          <a:chOff x="0" y="0"/>
          <a:chExt cx="0" cy="0"/>
        </a:xfrm>
      </p:grpSpPr>
      <p:grpSp>
        <p:nvGrpSpPr>
          <p:cNvPr name="Group 2" id="2"/>
          <p:cNvGrpSpPr/>
          <p:nvPr/>
        </p:nvGrpSpPr>
        <p:grpSpPr>
          <a:xfrm rot="5400000">
            <a:off x="10940447" y="1910747"/>
            <a:ext cx="8397203" cy="6297903"/>
            <a:chOff x="0" y="0"/>
            <a:chExt cx="812800" cy="609600"/>
          </a:xfrm>
        </p:grpSpPr>
        <p:sp>
          <p:nvSpPr>
            <p:cNvPr name="Freeform 3" id="3"/>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4" id="4"/>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grpSp>
        <p:nvGrpSpPr>
          <p:cNvPr name="Group 5" id="5"/>
          <p:cNvGrpSpPr/>
          <p:nvPr/>
        </p:nvGrpSpPr>
        <p:grpSpPr>
          <a:xfrm rot="-5400000">
            <a:off x="-1047703" y="1910747"/>
            <a:ext cx="8397203" cy="6297903"/>
            <a:chOff x="0" y="0"/>
            <a:chExt cx="812800" cy="609600"/>
          </a:xfrm>
        </p:grpSpPr>
        <p:sp>
          <p:nvSpPr>
            <p:cNvPr name="Freeform 6" id="6"/>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7" id="7"/>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sp>
        <p:nvSpPr>
          <p:cNvPr name="TextBox 8" id="8"/>
          <p:cNvSpPr txBox="true"/>
          <p:nvPr/>
        </p:nvSpPr>
        <p:spPr>
          <a:xfrm rot="0">
            <a:off x="682838" y="4276402"/>
            <a:ext cx="4936121" cy="1337748"/>
          </a:xfrm>
          <a:prstGeom prst="rect">
            <a:avLst/>
          </a:prstGeom>
        </p:spPr>
        <p:txBody>
          <a:bodyPr anchor="t" rtlCol="false" tIns="0" lIns="0" bIns="0" rIns="0">
            <a:spAutoFit/>
          </a:bodyPr>
          <a:lstStyle/>
          <a:p>
            <a:pPr algn="ctr">
              <a:lnSpc>
                <a:spcPts val="11076"/>
              </a:lnSpc>
            </a:pPr>
            <a:r>
              <a:rPr lang="en-US" sz="7912">
                <a:solidFill>
                  <a:srgbClr val="000000"/>
                </a:solidFill>
                <a:latin typeface="modernline - Personal Use"/>
                <a:ea typeface="modernline - Personal Use"/>
                <a:cs typeface="modernline - Personal Use"/>
                <a:sym typeface="modernline - Personal Use"/>
              </a:rPr>
              <a:t>Ekballow</a:t>
            </a:r>
          </a:p>
        </p:txBody>
      </p:sp>
      <p:sp>
        <p:nvSpPr>
          <p:cNvPr name="TextBox 9" id="9"/>
          <p:cNvSpPr txBox="true"/>
          <p:nvPr/>
        </p:nvSpPr>
        <p:spPr>
          <a:xfrm rot="0">
            <a:off x="1901483" y="3728256"/>
            <a:ext cx="2498830" cy="2754288"/>
          </a:xfrm>
          <a:prstGeom prst="rect">
            <a:avLst/>
          </a:prstGeom>
        </p:spPr>
        <p:txBody>
          <a:bodyPr anchor="t" rtlCol="false" tIns="0" lIns="0" bIns="0" rIns="0">
            <a:spAutoFit/>
          </a:bodyPr>
          <a:lstStyle/>
          <a:p>
            <a:pPr algn="ctr">
              <a:lnSpc>
                <a:spcPts val="5538"/>
              </a:lnSpc>
            </a:pPr>
            <a:r>
              <a:rPr lang="en-US" sz="3956">
                <a:solidFill>
                  <a:srgbClr val="000000"/>
                </a:solidFill>
                <a:latin typeface="Staatliches"/>
                <a:ea typeface="Staatliches"/>
                <a:cs typeface="Staatliches"/>
                <a:sym typeface="Staatliches"/>
              </a:rPr>
              <a:t>"sENT"</a:t>
            </a:r>
          </a:p>
          <a:p>
            <a:pPr algn="ctr">
              <a:lnSpc>
                <a:spcPts val="5538"/>
              </a:lnSpc>
            </a:pPr>
          </a:p>
          <a:p>
            <a:pPr algn="ctr">
              <a:lnSpc>
                <a:spcPts val="5538"/>
              </a:lnSpc>
            </a:pPr>
          </a:p>
          <a:p>
            <a:pPr algn="ctr">
              <a:lnSpc>
                <a:spcPts val="5538"/>
              </a:lnSpc>
            </a:pPr>
            <a:r>
              <a:rPr lang="en-US" sz="3956">
                <a:solidFill>
                  <a:srgbClr val="000000"/>
                </a:solidFill>
                <a:latin typeface="Staatliches"/>
                <a:ea typeface="Staatliches"/>
                <a:cs typeface="Staatliches"/>
                <a:sym typeface="Staatliches"/>
              </a:rPr>
              <a:t>"forced out"</a:t>
            </a:r>
          </a:p>
        </p:txBody>
      </p:sp>
      <p:sp>
        <p:nvSpPr>
          <p:cNvPr name="Freeform 10" id="10"/>
          <p:cNvSpPr/>
          <p:nvPr/>
        </p:nvSpPr>
        <p:spPr>
          <a:xfrm flipH="false" flipV="false" rot="0">
            <a:off x="7815765" y="8575620"/>
            <a:ext cx="2656470" cy="1388862"/>
          </a:xfrm>
          <a:custGeom>
            <a:avLst/>
            <a:gdLst/>
            <a:ahLst/>
            <a:cxnLst/>
            <a:rect r="r" b="b" t="t" l="l"/>
            <a:pathLst>
              <a:path h="1388862" w="2656470">
                <a:moveTo>
                  <a:pt x="0" y="0"/>
                </a:moveTo>
                <a:lnTo>
                  <a:pt x="2656470" y="0"/>
                </a:lnTo>
                <a:lnTo>
                  <a:pt x="2656470" y="1388862"/>
                </a:lnTo>
                <a:lnTo>
                  <a:pt x="0" y="1388862"/>
                </a:lnTo>
                <a:lnTo>
                  <a:pt x="0" y="0"/>
                </a:lnTo>
                <a:close/>
              </a:path>
            </a:pathLst>
          </a:custGeom>
          <a:blipFill>
            <a:blip r:embed="rId2"/>
            <a:stretch>
              <a:fillRect l="0" t="-58019" r="-6454" b="-45595"/>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646133" y="2864644"/>
            <a:ext cx="14995733" cy="3597275"/>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Summoning his twelve disciples, he gave them authority over unclean spirits, to drive them out and to heal every</a:t>
            </a:r>
            <a:r>
              <a:rPr lang="en-US" b="true" sz="5499">
                <a:solidFill>
                  <a:srgbClr val="000000"/>
                </a:solidFill>
                <a:latin typeface="Ruda Bold"/>
                <a:ea typeface="Ruda Bold"/>
                <a:cs typeface="Ruda Bold"/>
                <a:sym typeface="Ruda Bold"/>
              </a:rPr>
              <a:t> disease and sickness.</a:t>
            </a:r>
          </a:p>
        </p:txBody>
      </p:sp>
      <p:sp>
        <p:nvSpPr>
          <p:cNvPr name="TextBox 17" id="17"/>
          <p:cNvSpPr txBox="true"/>
          <p:nvPr/>
        </p:nvSpPr>
        <p:spPr>
          <a:xfrm rot="0">
            <a:off x="1792582" y="7471569"/>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10:1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646133" y="2864644"/>
            <a:ext cx="14995733" cy="3597275"/>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Jesus sent out these twelve after giving them instructions: “Don’t take the road that leads to the Gentiles, and don’t enter any Samaritan town.</a:t>
            </a:r>
          </a:p>
        </p:txBody>
      </p:sp>
      <p:sp>
        <p:nvSpPr>
          <p:cNvPr name="TextBox 17" id="17"/>
          <p:cNvSpPr txBox="true"/>
          <p:nvPr/>
        </p:nvSpPr>
        <p:spPr>
          <a:xfrm rot="0">
            <a:off x="1792582" y="7471569"/>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10:5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10101"/>
        </a:solidFill>
      </p:bgPr>
    </p:bg>
    <p:spTree>
      <p:nvGrpSpPr>
        <p:cNvPr id="1" name=""/>
        <p:cNvGrpSpPr/>
        <p:nvPr/>
      </p:nvGrpSpPr>
      <p:grpSpPr>
        <a:xfrm>
          <a:off x="0" y="0"/>
          <a:ext cx="0" cy="0"/>
          <a:chOff x="0" y="0"/>
          <a:chExt cx="0" cy="0"/>
        </a:xfrm>
      </p:grpSpPr>
      <p:grpSp>
        <p:nvGrpSpPr>
          <p:cNvPr name="Group 2" id="2"/>
          <p:cNvGrpSpPr/>
          <p:nvPr/>
        </p:nvGrpSpPr>
        <p:grpSpPr>
          <a:xfrm rot="5400000">
            <a:off x="10940447" y="1910747"/>
            <a:ext cx="8397203" cy="6297903"/>
            <a:chOff x="0" y="0"/>
            <a:chExt cx="812800" cy="609600"/>
          </a:xfrm>
        </p:grpSpPr>
        <p:sp>
          <p:nvSpPr>
            <p:cNvPr name="Freeform 3" id="3"/>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4" id="4"/>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grpSp>
        <p:nvGrpSpPr>
          <p:cNvPr name="Group 5" id="5"/>
          <p:cNvGrpSpPr/>
          <p:nvPr/>
        </p:nvGrpSpPr>
        <p:grpSpPr>
          <a:xfrm rot="-5400000">
            <a:off x="-1047703" y="1910747"/>
            <a:ext cx="8397203" cy="6297903"/>
            <a:chOff x="0" y="0"/>
            <a:chExt cx="812800" cy="609600"/>
          </a:xfrm>
        </p:grpSpPr>
        <p:sp>
          <p:nvSpPr>
            <p:cNvPr name="Freeform 6" id="6"/>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7" id="7"/>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sp>
        <p:nvSpPr>
          <p:cNvPr name="TextBox 8" id="8"/>
          <p:cNvSpPr txBox="true"/>
          <p:nvPr/>
        </p:nvSpPr>
        <p:spPr>
          <a:xfrm rot="0">
            <a:off x="682838" y="4276402"/>
            <a:ext cx="4936121" cy="1337748"/>
          </a:xfrm>
          <a:prstGeom prst="rect">
            <a:avLst/>
          </a:prstGeom>
        </p:spPr>
        <p:txBody>
          <a:bodyPr anchor="t" rtlCol="false" tIns="0" lIns="0" bIns="0" rIns="0">
            <a:spAutoFit/>
          </a:bodyPr>
          <a:lstStyle/>
          <a:p>
            <a:pPr algn="ctr">
              <a:lnSpc>
                <a:spcPts val="11076"/>
              </a:lnSpc>
            </a:pPr>
            <a:r>
              <a:rPr lang="en-US" sz="7912">
                <a:solidFill>
                  <a:srgbClr val="000000"/>
                </a:solidFill>
                <a:latin typeface="modernline - Personal Use"/>
                <a:ea typeface="modernline - Personal Use"/>
                <a:cs typeface="modernline - Personal Use"/>
                <a:sym typeface="modernline - Personal Use"/>
              </a:rPr>
              <a:t>Ekballow</a:t>
            </a:r>
          </a:p>
        </p:txBody>
      </p:sp>
      <p:sp>
        <p:nvSpPr>
          <p:cNvPr name="TextBox 9" id="9"/>
          <p:cNvSpPr txBox="true"/>
          <p:nvPr/>
        </p:nvSpPr>
        <p:spPr>
          <a:xfrm rot="0">
            <a:off x="1901483" y="3728256"/>
            <a:ext cx="2498830" cy="2754288"/>
          </a:xfrm>
          <a:prstGeom prst="rect">
            <a:avLst/>
          </a:prstGeom>
        </p:spPr>
        <p:txBody>
          <a:bodyPr anchor="t" rtlCol="false" tIns="0" lIns="0" bIns="0" rIns="0">
            <a:spAutoFit/>
          </a:bodyPr>
          <a:lstStyle/>
          <a:p>
            <a:pPr algn="ctr">
              <a:lnSpc>
                <a:spcPts val="5538"/>
              </a:lnSpc>
            </a:pPr>
            <a:r>
              <a:rPr lang="en-US" sz="3956">
                <a:solidFill>
                  <a:srgbClr val="000000"/>
                </a:solidFill>
                <a:latin typeface="Staatliches"/>
                <a:ea typeface="Staatliches"/>
                <a:cs typeface="Staatliches"/>
                <a:sym typeface="Staatliches"/>
              </a:rPr>
              <a:t>"sENT"</a:t>
            </a:r>
          </a:p>
          <a:p>
            <a:pPr algn="ctr">
              <a:lnSpc>
                <a:spcPts val="5538"/>
              </a:lnSpc>
            </a:pPr>
          </a:p>
          <a:p>
            <a:pPr algn="ctr">
              <a:lnSpc>
                <a:spcPts val="5538"/>
              </a:lnSpc>
            </a:pPr>
          </a:p>
          <a:p>
            <a:pPr algn="ctr">
              <a:lnSpc>
                <a:spcPts val="5538"/>
              </a:lnSpc>
            </a:pPr>
            <a:r>
              <a:rPr lang="en-US" sz="3956">
                <a:solidFill>
                  <a:srgbClr val="000000"/>
                </a:solidFill>
                <a:latin typeface="Staatliches"/>
                <a:ea typeface="Staatliches"/>
                <a:cs typeface="Staatliches"/>
                <a:sym typeface="Staatliches"/>
              </a:rPr>
              <a:t>"forced out"</a:t>
            </a:r>
          </a:p>
        </p:txBody>
      </p:sp>
      <p:sp>
        <p:nvSpPr>
          <p:cNvPr name="TextBox 10" id="10"/>
          <p:cNvSpPr txBox="true"/>
          <p:nvPr/>
        </p:nvSpPr>
        <p:spPr>
          <a:xfrm rot="0">
            <a:off x="11990097" y="4319387"/>
            <a:ext cx="5632434" cy="1337748"/>
          </a:xfrm>
          <a:prstGeom prst="rect">
            <a:avLst/>
          </a:prstGeom>
        </p:spPr>
        <p:txBody>
          <a:bodyPr anchor="t" rtlCol="false" tIns="0" lIns="0" bIns="0" rIns="0">
            <a:spAutoFit/>
          </a:bodyPr>
          <a:lstStyle/>
          <a:p>
            <a:pPr algn="ctr">
              <a:lnSpc>
                <a:spcPts val="11076"/>
              </a:lnSpc>
            </a:pPr>
            <a:r>
              <a:rPr lang="en-US" sz="7912">
                <a:solidFill>
                  <a:srgbClr val="000000"/>
                </a:solidFill>
                <a:latin typeface="modernline - Personal Use"/>
                <a:ea typeface="modernline - Personal Use"/>
                <a:cs typeface="modernline - Personal Use"/>
                <a:sym typeface="modernline - Personal Use"/>
              </a:rPr>
              <a:t>Apostello</a:t>
            </a:r>
          </a:p>
        </p:txBody>
      </p:sp>
      <p:sp>
        <p:nvSpPr>
          <p:cNvPr name="TextBox 11" id="11"/>
          <p:cNvSpPr txBox="true"/>
          <p:nvPr/>
        </p:nvSpPr>
        <p:spPr>
          <a:xfrm rot="0">
            <a:off x="13000079" y="3728256"/>
            <a:ext cx="3612470" cy="2754288"/>
          </a:xfrm>
          <a:prstGeom prst="rect">
            <a:avLst/>
          </a:prstGeom>
        </p:spPr>
        <p:txBody>
          <a:bodyPr anchor="t" rtlCol="false" tIns="0" lIns="0" bIns="0" rIns="0">
            <a:spAutoFit/>
          </a:bodyPr>
          <a:lstStyle/>
          <a:p>
            <a:pPr algn="ctr">
              <a:lnSpc>
                <a:spcPts val="5538"/>
              </a:lnSpc>
            </a:pPr>
            <a:r>
              <a:rPr lang="en-US" sz="3956">
                <a:solidFill>
                  <a:srgbClr val="000000"/>
                </a:solidFill>
                <a:latin typeface="Staatliches"/>
                <a:ea typeface="Staatliches"/>
                <a:cs typeface="Staatliches"/>
                <a:sym typeface="Staatliches"/>
              </a:rPr>
              <a:t>"sENT"</a:t>
            </a:r>
          </a:p>
          <a:p>
            <a:pPr algn="ctr">
              <a:lnSpc>
                <a:spcPts val="5538"/>
              </a:lnSpc>
            </a:pPr>
          </a:p>
          <a:p>
            <a:pPr algn="ctr">
              <a:lnSpc>
                <a:spcPts val="5538"/>
              </a:lnSpc>
            </a:pPr>
          </a:p>
          <a:p>
            <a:pPr algn="ctr">
              <a:lnSpc>
                <a:spcPts val="5538"/>
              </a:lnSpc>
            </a:pPr>
            <a:r>
              <a:rPr lang="en-US" sz="3956">
                <a:solidFill>
                  <a:srgbClr val="000000"/>
                </a:solidFill>
                <a:latin typeface="Staatliches"/>
                <a:ea typeface="Staatliches"/>
                <a:cs typeface="Staatliches"/>
                <a:sym typeface="Staatliches"/>
              </a:rPr>
              <a:t>"SPECIFIC PURPOSE"</a:t>
            </a:r>
          </a:p>
        </p:txBody>
      </p:sp>
      <p:sp>
        <p:nvSpPr>
          <p:cNvPr name="Freeform 12" id="12"/>
          <p:cNvSpPr/>
          <p:nvPr/>
        </p:nvSpPr>
        <p:spPr>
          <a:xfrm flipH="false" flipV="false" rot="0">
            <a:off x="7815765" y="8575620"/>
            <a:ext cx="2656470" cy="1388862"/>
          </a:xfrm>
          <a:custGeom>
            <a:avLst/>
            <a:gdLst/>
            <a:ahLst/>
            <a:cxnLst/>
            <a:rect r="r" b="b" t="t" l="l"/>
            <a:pathLst>
              <a:path h="1388862" w="2656470">
                <a:moveTo>
                  <a:pt x="0" y="0"/>
                </a:moveTo>
                <a:lnTo>
                  <a:pt x="2656470" y="0"/>
                </a:lnTo>
                <a:lnTo>
                  <a:pt x="2656470" y="1388862"/>
                </a:lnTo>
                <a:lnTo>
                  <a:pt x="0" y="1388862"/>
                </a:lnTo>
                <a:lnTo>
                  <a:pt x="0" y="0"/>
                </a:lnTo>
                <a:close/>
              </a:path>
            </a:pathLst>
          </a:custGeom>
          <a:blipFill>
            <a:blip r:embed="rId2"/>
            <a:stretch>
              <a:fillRect l="0" t="-58019" r="-6454" b="-45595"/>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646133" y="3773487"/>
            <a:ext cx="14995733" cy="2692400"/>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16 “Look, I’m sending you out like sheep among wolves. Therefore be as shrewd as serpents and as innocent as doves.</a:t>
            </a:r>
          </a:p>
        </p:txBody>
      </p:sp>
      <p:sp>
        <p:nvSpPr>
          <p:cNvPr name="TextBox 17" id="17"/>
          <p:cNvSpPr txBox="true"/>
          <p:nvPr/>
        </p:nvSpPr>
        <p:spPr>
          <a:xfrm rot="0">
            <a:off x="1792582" y="7471569"/>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10:16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646133" y="1479151"/>
            <a:ext cx="14995733" cy="5407025"/>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7 Jesus responded,“Blessed are you, Simon son of Jonah, because flesh and blood did not reveal this to you, but my Father in heaven. 18 And I also say to you that you are Peter, and on this rock I will build my church, and the gates of Hades will not overpower it.</a:t>
            </a:r>
          </a:p>
        </p:txBody>
      </p:sp>
      <p:sp>
        <p:nvSpPr>
          <p:cNvPr name="TextBox 17" id="17"/>
          <p:cNvSpPr txBox="true"/>
          <p:nvPr/>
        </p:nvSpPr>
        <p:spPr>
          <a:xfrm rot="0">
            <a:off x="1646133" y="8082740"/>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16:18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10101"/>
        </a:solidFill>
      </p:bgPr>
    </p:bg>
    <p:spTree>
      <p:nvGrpSpPr>
        <p:cNvPr id="1" name=""/>
        <p:cNvGrpSpPr/>
        <p:nvPr/>
      </p:nvGrpSpPr>
      <p:grpSpPr>
        <a:xfrm>
          <a:off x="0" y="0"/>
          <a:ext cx="0" cy="0"/>
          <a:chOff x="0" y="0"/>
          <a:chExt cx="0" cy="0"/>
        </a:xfrm>
      </p:grpSpPr>
      <p:grpSp>
        <p:nvGrpSpPr>
          <p:cNvPr name="Group 2" id="2"/>
          <p:cNvGrpSpPr/>
          <p:nvPr/>
        </p:nvGrpSpPr>
        <p:grpSpPr>
          <a:xfrm rot="5400000">
            <a:off x="10940447" y="1910747"/>
            <a:ext cx="8397203" cy="6297903"/>
            <a:chOff x="0" y="0"/>
            <a:chExt cx="812800" cy="609600"/>
          </a:xfrm>
        </p:grpSpPr>
        <p:sp>
          <p:nvSpPr>
            <p:cNvPr name="Freeform 3" id="3"/>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4" id="4"/>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grpSp>
        <p:nvGrpSpPr>
          <p:cNvPr name="Group 5" id="5"/>
          <p:cNvGrpSpPr/>
          <p:nvPr/>
        </p:nvGrpSpPr>
        <p:grpSpPr>
          <a:xfrm rot="-5400000">
            <a:off x="-1047703" y="1910747"/>
            <a:ext cx="8397203" cy="6297903"/>
            <a:chOff x="0" y="0"/>
            <a:chExt cx="812800" cy="609600"/>
          </a:xfrm>
        </p:grpSpPr>
        <p:sp>
          <p:nvSpPr>
            <p:cNvPr name="Freeform 6" id="6"/>
            <p:cNvSpPr/>
            <p:nvPr/>
          </p:nvSpPr>
          <p:spPr>
            <a:xfrm flipH="false" flipV="false" rot="0">
              <a:off x="0" y="0"/>
              <a:ext cx="812800" cy="609600"/>
            </a:xfrm>
            <a:custGeom>
              <a:avLst/>
              <a:gdLst/>
              <a:ahLst/>
              <a:cxnLst/>
              <a:rect r="r" b="b" t="t" l="l"/>
              <a:pathLst>
                <a:path h="609600" w="812800">
                  <a:moveTo>
                    <a:pt x="203200" y="609600"/>
                  </a:moveTo>
                  <a:lnTo>
                    <a:pt x="609600" y="609600"/>
                  </a:lnTo>
                  <a:lnTo>
                    <a:pt x="812800" y="0"/>
                  </a:lnTo>
                  <a:lnTo>
                    <a:pt x="0" y="0"/>
                  </a:lnTo>
                  <a:lnTo>
                    <a:pt x="203200" y="609600"/>
                  </a:lnTo>
                  <a:close/>
                </a:path>
              </a:pathLst>
            </a:custGeom>
            <a:solidFill>
              <a:srgbClr val="DE9E36"/>
            </a:solidFill>
          </p:spPr>
        </p:sp>
        <p:sp>
          <p:nvSpPr>
            <p:cNvPr name="TextBox 7" id="7"/>
            <p:cNvSpPr txBox="true"/>
            <p:nvPr/>
          </p:nvSpPr>
          <p:spPr>
            <a:xfrm>
              <a:off x="127000" y="38100"/>
              <a:ext cx="558800" cy="571500"/>
            </a:xfrm>
            <a:prstGeom prst="rect">
              <a:avLst/>
            </a:prstGeom>
          </p:spPr>
          <p:txBody>
            <a:bodyPr anchor="ctr" rtlCol="false" tIns="50800" lIns="50800" bIns="50800" rIns="50800"/>
            <a:lstStyle/>
            <a:p>
              <a:pPr algn="ctr">
                <a:lnSpc>
                  <a:spcPts val="2199"/>
                </a:lnSpc>
              </a:pPr>
            </a:p>
          </p:txBody>
        </p:sp>
      </p:grpSp>
      <p:sp>
        <p:nvSpPr>
          <p:cNvPr name="Freeform 8" id="8"/>
          <p:cNvSpPr/>
          <p:nvPr/>
        </p:nvSpPr>
        <p:spPr>
          <a:xfrm flipH="false" flipV="false" rot="0">
            <a:off x="7055718" y="3348318"/>
            <a:ext cx="4176563" cy="4176563"/>
          </a:xfrm>
          <a:custGeom>
            <a:avLst/>
            <a:gdLst/>
            <a:ahLst/>
            <a:cxnLst/>
            <a:rect r="r" b="b" t="t" l="l"/>
            <a:pathLst>
              <a:path h="4176563" w="4176563">
                <a:moveTo>
                  <a:pt x="0" y="0"/>
                </a:moveTo>
                <a:lnTo>
                  <a:pt x="4176564" y="0"/>
                </a:lnTo>
                <a:lnTo>
                  <a:pt x="4176564" y="4176563"/>
                </a:lnTo>
                <a:lnTo>
                  <a:pt x="0" y="4176563"/>
                </a:lnTo>
                <a:lnTo>
                  <a:pt x="0" y="0"/>
                </a:lnTo>
                <a:close/>
              </a:path>
            </a:pathLst>
          </a:custGeom>
          <a:blipFill>
            <a:blip r:embed="rId2"/>
            <a:stretch>
              <a:fillRect l="0" t="0" r="0" b="0"/>
            </a:stretch>
          </a:blipFill>
        </p:spPr>
      </p:sp>
      <p:sp>
        <p:nvSpPr>
          <p:cNvPr name="TextBox 9" id="9"/>
          <p:cNvSpPr txBox="true"/>
          <p:nvPr/>
        </p:nvSpPr>
        <p:spPr>
          <a:xfrm rot="0">
            <a:off x="682838" y="4276402"/>
            <a:ext cx="4936121" cy="1337748"/>
          </a:xfrm>
          <a:prstGeom prst="rect">
            <a:avLst/>
          </a:prstGeom>
        </p:spPr>
        <p:txBody>
          <a:bodyPr anchor="t" rtlCol="false" tIns="0" lIns="0" bIns="0" rIns="0">
            <a:spAutoFit/>
          </a:bodyPr>
          <a:lstStyle/>
          <a:p>
            <a:pPr algn="ctr">
              <a:lnSpc>
                <a:spcPts val="11076"/>
              </a:lnSpc>
            </a:pPr>
            <a:r>
              <a:rPr lang="en-US" sz="7912">
                <a:solidFill>
                  <a:srgbClr val="000000"/>
                </a:solidFill>
                <a:latin typeface="modernline - Personal Use"/>
                <a:ea typeface="modernline - Personal Use"/>
                <a:cs typeface="modernline - Personal Use"/>
                <a:sym typeface="modernline - Personal Use"/>
              </a:rPr>
              <a:t>Ekballow</a:t>
            </a:r>
          </a:p>
        </p:txBody>
      </p:sp>
      <p:sp>
        <p:nvSpPr>
          <p:cNvPr name="TextBox 10" id="10"/>
          <p:cNvSpPr txBox="true"/>
          <p:nvPr/>
        </p:nvSpPr>
        <p:spPr>
          <a:xfrm rot="0">
            <a:off x="1901483" y="3728256"/>
            <a:ext cx="2498830" cy="2754288"/>
          </a:xfrm>
          <a:prstGeom prst="rect">
            <a:avLst/>
          </a:prstGeom>
        </p:spPr>
        <p:txBody>
          <a:bodyPr anchor="t" rtlCol="false" tIns="0" lIns="0" bIns="0" rIns="0">
            <a:spAutoFit/>
          </a:bodyPr>
          <a:lstStyle/>
          <a:p>
            <a:pPr algn="ctr">
              <a:lnSpc>
                <a:spcPts val="5538"/>
              </a:lnSpc>
            </a:pPr>
            <a:r>
              <a:rPr lang="en-US" sz="3956">
                <a:solidFill>
                  <a:srgbClr val="000000"/>
                </a:solidFill>
                <a:latin typeface="Staatliches"/>
                <a:ea typeface="Staatliches"/>
                <a:cs typeface="Staatliches"/>
                <a:sym typeface="Staatliches"/>
              </a:rPr>
              <a:t>"sENT"</a:t>
            </a:r>
          </a:p>
          <a:p>
            <a:pPr algn="ctr">
              <a:lnSpc>
                <a:spcPts val="5538"/>
              </a:lnSpc>
            </a:pPr>
          </a:p>
          <a:p>
            <a:pPr algn="ctr">
              <a:lnSpc>
                <a:spcPts val="5538"/>
              </a:lnSpc>
            </a:pPr>
          </a:p>
          <a:p>
            <a:pPr algn="ctr">
              <a:lnSpc>
                <a:spcPts val="5538"/>
              </a:lnSpc>
            </a:pPr>
            <a:r>
              <a:rPr lang="en-US" sz="3956">
                <a:solidFill>
                  <a:srgbClr val="000000"/>
                </a:solidFill>
                <a:latin typeface="Staatliches"/>
                <a:ea typeface="Staatliches"/>
                <a:cs typeface="Staatliches"/>
                <a:sym typeface="Staatliches"/>
              </a:rPr>
              <a:t>"forced out"</a:t>
            </a:r>
          </a:p>
        </p:txBody>
      </p:sp>
      <p:sp>
        <p:nvSpPr>
          <p:cNvPr name="TextBox 11" id="11"/>
          <p:cNvSpPr txBox="true"/>
          <p:nvPr/>
        </p:nvSpPr>
        <p:spPr>
          <a:xfrm rot="0">
            <a:off x="11990097" y="4319387"/>
            <a:ext cx="5632434" cy="1337748"/>
          </a:xfrm>
          <a:prstGeom prst="rect">
            <a:avLst/>
          </a:prstGeom>
        </p:spPr>
        <p:txBody>
          <a:bodyPr anchor="t" rtlCol="false" tIns="0" lIns="0" bIns="0" rIns="0">
            <a:spAutoFit/>
          </a:bodyPr>
          <a:lstStyle/>
          <a:p>
            <a:pPr algn="ctr">
              <a:lnSpc>
                <a:spcPts val="11076"/>
              </a:lnSpc>
            </a:pPr>
            <a:r>
              <a:rPr lang="en-US" sz="7912">
                <a:solidFill>
                  <a:srgbClr val="000000"/>
                </a:solidFill>
                <a:latin typeface="modernline - Personal Use"/>
                <a:ea typeface="modernline - Personal Use"/>
                <a:cs typeface="modernline - Personal Use"/>
                <a:sym typeface="modernline - Personal Use"/>
              </a:rPr>
              <a:t>Apostello</a:t>
            </a:r>
          </a:p>
        </p:txBody>
      </p:sp>
      <p:sp>
        <p:nvSpPr>
          <p:cNvPr name="TextBox 12" id="12"/>
          <p:cNvSpPr txBox="true"/>
          <p:nvPr/>
        </p:nvSpPr>
        <p:spPr>
          <a:xfrm rot="0">
            <a:off x="13000079" y="3728256"/>
            <a:ext cx="3612470" cy="2754288"/>
          </a:xfrm>
          <a:prstGeom prst="rect">
            <a:avLst/>
          </a:prstGeom>
        </p:spPr>
        <p:txBody>
          <a:bodyPr anchor="t" rtlCol="false" tIns="0" lIns="0" bIns="0" rIns="0">
            <a:spAutoFit/>
          </a:bodyPr>
          <a:lstStyle/>
          <a:p>
            <a:pPr algn="ctr">
              <a:lnSpc>
                <a:spcPts val="5538"/>
              </a:lnSpc>
            </a:pPr>
            <a:r>
              <a:rPr lang="en-US" sz="3956">
                <a:solidFill>
                  <a:srgbClr val="000000"/>
                </a:solidFill>
                <a:latin typeface="Staatliches"/>
                <a:ea typeface="Staatliches"/>
                <a:cs typeface="Staatliches"/>
                <a:sym typeface="Staatliches"/>
              </a:rPr>
              <a:t>"sENT"</a:t>
            </a:r>
          </a:p>
          <a:p>
            <a:pPr algn="ctr">
              <a:lnSpc>
                <a:spcPts val="5538"/>
              </a:lnSpc>
            </a:pPr>
          </a:p>
          <a:p>
            <a:pPr algn="ctr">
              <a:lnSpc>
                <a:spcPts val="5538"/>
              </a:lnSpc>
            </a:pPr>
          </a:p>
          <a:p>
            <a:pPr algn="ctr">
              <a:lnSpc>
                <a:spcPts val="5538"/>
              </a:lnSpc>
            </a:pPr>
            <a:r>
              <a:rPr lang="en-US" sz="3956">
                <a:solidFill>
                  <a:srgbClr val="000000"/>
                </a:solidFill>
                <a:latin typeface="Staatliches"/>
                <a:ea typeface="Staatliches"/>
                <a:cs typeface="Staatliches"/>
                <a:sym typeface="Staatliches"/>
              </a:rPr>
              <a:t>"SPECIFIC PURPOSE"</a:t>
            </a:r>
          </a:p>
        </p:txBody>
      </p:sp>
      <p:sp>
        <p:nvSpPr>
          <p:cNvPr name="TextBox 13" id="13"/>
          <p:cNvSpPr txBox="true"/>
          <p:nvPr/>
        </p:nvSpPr>
        <p:spPr>
          <a:xfrm rot="0">
            <a:off x="7193203" y="4694846"/>
            <a:ext cx="3901595" cy="1340632"/>
          </a:xfrm>
          <a:prstGeom prst="rect">
            <a:avLst/>
          </a:prstGeom>
        </p:spPr>
        <p:txBody>
          <a:bodyPr anchor="t" rtlCol="false" tIns="0" lIns="0" bIns="0" rIns="0">
            <a:spAutoFit/>
          </a:bodyPr>
          <a:lstStyle/>
          <a:p>
            <a:pPr algn="ctr">
              <a:lnSpc>
                <a:spcPts val="11076"/>
              </a:lnSpc>
            </a:pPr>
            <a:r>
              <a:rPr lang="en-US" sz="7912">
                <a:solidFill>
                  <a:srgbClr val="FFFFFF"/>
                </a:solidFill>
                <a:latin typeface="modernline - Personal Use"/>
                <a:ea typeface="modernline - Personal Use"/>
                <a:cs typeface="modernline - Personal Use"/>
                <a:sym typeface="modernline - Personal Use"/>
              </a:rPr>
              <a:t>Passion</a:t>
            </a:r>
          </a:p>
        </p:txBody>
      </p:sp>
      <p:sp>
        <p:nvSpPr>
          <p:cNvPr name="Freeform 14" id="14"/>
          <p:cNvSpPr/>
          <p:nvPr/>
        </p:nvSpPr>
        <p:spPr>
          <a:xfrm flipH="false" flipV="false" rot="0">
            <a:off x="7815765" y="8575620"/>
            <a:ext cx="2656470" cy="1388862"/>
          </a:xfrm>
          <a:custGeom>
            <a:avLst/>
            <a:gdLst/>
            <a:ahLst/>
            <a:cxnLst/>
            <a:rect r="r" b="b" t="t" l="l"/>
            <a:pathLst>
              <a:path h="1388862" w="2656470">
                <a:moveTo>
                  <a:pt x="0" y="0"/>
                </a:moveTo>
                <a:lnTo>
                  <a:pt x="2656470" y="0"/>
                </a:lnTo>
                <a:lnTo>
                  <a:pt x="2656470" y="1388862"/>
                </a:lnTo>
                <a:lnTo>
                  <a:pt x="0" y="1388862"/>
                </a:lnTo>
                <a:lnTo>
                  <a:pt x="0" y="0"/>
                </a:lnTo>
                <a:close/>
              </a:path>
            </a:pathLst>
          </a:custGeom>
          <a:blipFill>
            <a:blip r:embed="rId3"/>
            <a:stretch>
              <a:fillRect l="0" t="-58019" r="-6454" b="-45595"/>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792582" y="1357858"/>
            <a:ext cx="14995733" cy="5407026"/>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7 Jesus responded,“Blessed are you, Simon son of Jonah, because flesh and blood did not reveal this to you, but my Father in heaven. 18 And I also say to you that you are Peter, and on this rock I will build my church, and the gates of Hades will not overpower it.</a:t>
            </a:r>
          </a:p>
        </p:txBody>
      </p:sp>
      <p:sp>
        <p:nvSpPr>
          <p:cNvPr name="TextBox 17" id="17"/>
          <p:cNvSpPr txBox="true"/>
          <p:nvPr/>
        </p:nvSpPr>
        <p:spPr>
          <a:xfrm rot="0">
            <a:off x="1646133" y="7847286"/>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22:37-38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646133" y="1266098"/>
            <a:ext cx="14995733" cy="6914515"/>
          </a:xfrm>
          <a:prstGeom prst="rect">
            <a:avLst/>
          </a:prstGeom>
        </p:spPr>
        <p:txBody>
          <a:bodyPr anchor="t" rtlCol="false" tIns="0" lIns="0" bIns="0" rIns="0">
            <a:spAutoFit/>
          </a:bodyPr>
          <a:lstStyle/>
          <a:p>
            <a:pPr algn="l" marL="0" indent="0" lvl="0">
              <a:lnSpc>
                <a:spcPts val="6890"/>
              </a:lnSpc>
            </a:pPr>
            <a:r>
              <a:rPr lang="en-US" b="true" sz="5300">
                <a:solidFill>
                  <a:srgbClr val="000000"/>
                </a:solidFill>
                <a:latin typeface="Ruda Bold"/>
                <a:ea typeface="Ruda Bold"/>
                <a:cs typeface="Ruda Bold"/>
                <a:sym typeface="Ruda Bold"/>
              </a:rPr>
              <a:t>18 Jesus came near and said to them,“All authority has been given to me in heaven and on earth. 19 Go, therefore, and make disciples of all nations, baptizing them in the name of the Father and of the Son and of the Holy Spirit, 20 teaching them to observe everything I have commanded you. And remember, I am with you always, to the end of the age.”</a:t>
            </a:r>
          </a:p>
        </p:txBody>
      </p:sp>
      <p:sp>
        <p:nvSpPr>
          <p:cNvPr name="TextBox 17" id="17"/>
          <p:cNvSpPr txBox="true"/>
          <p:nvPr/>
        </p:nvSpPr>
        <p:spPr>
          <a:xfrm rot="0">
            <a:off x="1646133" y="8401828"/>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28:19-20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Freeform 16" id="16"/>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7" id="17"/>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8" id="18"/>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312883" y="3031719"/>
            <a:ext cx="13662233" cy="1962151"/>
          </a:xfrm>
          <a:prstGeom prst="rect">
            <a:avLst/>
          </a:prstGeom>
        </p:spPr>
        <p:txBody>
          <a:bodyPr anchor="t" rtlCol="false" tIns="0" lIns="0" bIns="0" rIns="0">
            <a:spAutoFit/>
          </a:bodyPr>
          <a:lstStyle/>
          <a:p>
            <a:pPr algn="l" marL="1079494" indent="-539747" lvl="1">
              <a:lnSpc>
                <a:spcPts val="8099"/>
              </a:lnSpc>
              <a:buAutoNum type="arabicPeriod" startAt="1"/>
            </a:pPr>
            <a:r>
              <a:rPr lang="en-US" b="true" sz="4999">
                <a:solidFill>
                  <a:srgbClr val="000000"/>
                </a:solidFill>
                <a:latin typeface="Ruda Bold"/>
                <a:ea typeface="Ruda Bold"/>
                <a:cs typeface="Ruda Bold"/>
                <a:sym typeface="Ruda Bold"/>
              </a:rPr>
              <a:t>Surrendering</a:t>
            </a:r>
          </a:p>
          <a:p>
            <a:pPr algn="l">
              <a:lnSpc>
                <a:spcPts val="8099"/>
              </a:lnSpc>
            </a:pPr>
          </a:p>
        </p:txBody>
      </p:sp>
      <p:sp>
        <p:nvSpPr>
          <p:cNvPr name="Freeform 17" id="17"/>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8" id="18"/>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312883" y="3031719"/>
            <a:ext cx="13662233" cy="1962151"/>
          </a:xfrm>
          <a:prstGeom prst="rect">
            <a:avLst/>
          </a:prstGeom>
        </p:spPr>
        <p:txBody>
          <a:bodyPr anchor="t" rtlCol="false" tIns="0" lIns="0" bIns="0" rIns="0">
            <a:spAutoFit/>
          </a:bodyPr>
          <a:lstStyle/>
          <a:p>
            <a:pPr algn="l" marL="1079494" indent="-539747" lvl="1">
              <a:lnSpc>
                <a:spcPts val="8099"/>
              </a:lnSpc>
              <a:buAutoNum type="arabicPeriod" startAt="1"/>
            </a:pPr>
            <a:r>
              <a:rPr lang="en-US" sz="4999">
                <a:solidFill>
                  <a:srgbClr val="000000"/>
                </a:solidFill>
                <a:latin typeface="Ruda"/>
                <a:ea typeface="Ruda"/>
                <a:cs typeface="Ruda"/>
                <a:sym typeface="Ruda"/>
              </a:rPr>
              <a:t>Surrendering</a:t>
            </a:r>
          </a:p>
          <a:p>
            <a:pPr algn="l" marL="1079494" indent="-539747" lvl="1">
              <a:lnSpc>
                <a:spcPts val="8099"/>
              </a:lnSpc>
              <a:buAutoNum type="arabicPeriod" startAt="1"/>
            </a:pPr>
            <a:r>
              <a:rPr lang="en-US" b="true" sz="4999">
                <a:solidFill>
                  <a:srgbClr val="000000"/>
                </a:solidFill>
                <a:latin typeface="Ruda Bold"/>
                <a:ea typeface="Ruda Bold"/>
                <a:cs typeface="Ruda Bold"/>
                <a:sym typeface="Ruda Bold"/>
              </a:rPr>
              <a:t>Going</a:t>
            </a:r>
          </a:p>
        </p:txBody>
      </p:sp>
      <p:sp>
        <p:nvSpPr>
          <p:cNvPr name="Freeform 17" id="17"/>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8" id="18"/>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312883" y="3031719"/>
            <a:ext cx="13662233" cy="4000501"/>
          </a:xfrm>
          <a:prstGeom prst="rect">
            <a:avLst/>
          </a:prstGeom>
        </p:spPr>
        <p:txBody>
          <a:bodyPr anchor="t" rtlCol="false" tIns="0" lIns="0" bIns="0" rIns="0">
            <a:spAutoFit/>
          </a:bodyPr>
          <a:lstStyle/>
          <a:p>
            <a:pPr algn="l" marL="1079494" indent="-539747" lvl="1">
              <a:lnSpc>
                <a:spcPts val="8099"/>
              </a:lnSpc>
              <a:buAutoNum type="arabicPeriod" startAt="1"/>
            </a:pPr>
            <a:r>
              <a:rPr lang="en-US" sz="4999">
                <a:solidFill>
                  <a:srgbClr val="000000"/>
                </a:solidFill>
                <a:latin typeface="Ruda"/>
                <a:ea typeface="Ruda"/>
                <a:cs typeface="Ruda"/>
                <a:sym typeface="Ruda"/>
              </a:rPr>
              <a:t>Surrendering</a:t>
            </a:r>
          </a:p>
          <a:p>
            <a:pPr algn="l" marL="1079494" indent="-539747" lvl="1">
              <a:lnSpc>
                <a:spcPts val="8099"/>
              </a:lnSpc>
              <a:buAutoNum type="arabicPeriod" startAt="1"/>
            </a:pPr>
            <a:r>
              <a:rPr lang="en-US" sz="4999">
                <a:solidFill>
                  <a:srgbClr val="000000"/>
                </a:solidFill>
                <a:latin typeface="Ruda"/>
                <a:ea typeface="Ruda"/>
                <a:cs typeface="Ruda"/>
                <a:sym typeface="Ruda"/>
              </a:rPr>
              <a:t>Going</a:t>
            </a:r>
          </a:p>
          <a:p>
            <a:pPr algn="l" marL="1079494" indent="-539747" lvl="1">
              <a:lnSpc>
                <a:spcPts val="8099"/>
              </a:lnSpc>
              <a:buAutoNum type="arabicPeriod" startAt="1"/>
            </a:pPr>
            <a:r>
              <a:rPr lang="en-US" b="true" sz="4999">
                <a:solidFill>
                  <a:srgbClr val="000000"/>
                </a:solidFill>
                <a:latin typeface="Ruda Bold"/>
                <a:ea typeface="Ruda Bold"/>
                <a:cs typeface="Ruda Bold"/>
                <a:sym typeface="Ruda Bold"/>
              </a:rPr>
              <a:t>Baptizing</a:t>
            </a:r>
          </a:p>
          <a:p>
            <a:pPr algn="l">
              <a:lnSpc>
                <a:spcPts val="8099"/>
              </a:lnSpc>
            </a:pPr>
          </a:p>
        </p:txBody>
      </p:sp>
      <p:sp>
        <p:nvSpPr>
          <p:cNvPr name="Freeform 17" id="17"/>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8" id="18"/>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312883" y="3031719"/>
            <a:ext cx="13662233" cy="5019676"/>
          </a:xfrm>
          <a:prstGeom prst="rect">
            <a:avLst/>
          </a:prstGeom>
        </p:spPr>
        <p:txBody>
          <a:bodyPr anchor="t" rtlCol="false" tIns="0" lIns="0" bIns="0" rIns="0">
            <a:spAutoFit/>
          </a:bodyPr>
          <a:lstStyle/>
          <a:p>
            <a:pPr algn="l" marL="1079494" indent="-539747" lvl="1">
              <a:lnSpc>
                <a:spcPts val="8099"/>
              </a:lnSpc>
              <a:buAutoNum type="arabicPeriod" startAt="1"/>
            </a:pPr>
            <a:r>
              <a:rPr lang="en-US" sz="4999">
                <a:solidFill>
                  <a:srgbClr val="000000"/>
                </a:solidFill>
                <a:latin typeface="Ruda"/>
                <a:ea typeface="Ruda"/>
                <a:cs typeface="Ruda"/>
                <a:sym typeface="Ruda"/>
              </a:rPr>
              <a:t>Surrendering</a:t>
            </a:r>
          </a:p>
          <a:p>
            <a:pPr algn="l" marL="1079494" indent="-539747" lvl="1">
              <a:lnSpc>
                <a:spcPts val="8099"/>
              </a:lnSpc>
              <a:buAutoNum type="arabicPeriod" startAt="1"/>
            </a:pPr>
            <a:r>
              <a:rPr lang="en-US" sz="4999">
                <a:solidFill>
                  <a:srgbClr val="000000"/>
                </a:solidFill>
                <a:latin typeface="Ruda"/>
                <a:ea typeface="Ruda"/>
                <a:cs typeface="Ruda"/>
                <a:sym typeface="Ruda"/>
              </a:rPr>
              <a:t>Going</a:t>
            </a:r>
          </a:p>
          <a:p>
            <a:pPr algn="l" marL="1079494" indent="-539747" lvl="1">
              <a:lnSpc>
                <a:spcPts val="8099"/>
              </a:lnSpc>
              <a:buAutoNum type="arabicPeriod" startAt="1"/>
            </a:pPr>
            <a:r>
              <a:rPr lang="en-US" sz="4999">
                <a:solidFill>
                  <a:srgbClr val="000000"/>
                </a:solidFill>
                <a:latin typeface="Ruda"/>
                <a:ea typeface="Ruda"/>
                <a:cs typeface="Ruda"/>
                <a:sym typeface="Ruda"/>
              </a:rPr>
              <a:t>Baptizing</a:t>
            </a:r>
          </a:p>
          <a:p>
            <a:pPr algn="l" marL="1079494" indent="-539747" lvl="1">
              <a:lnSpc>
                <a:spcPts val="8099"/>
              </a:lnSpc>
              <a:buAutoNum type="arabicPeriod" startAt="1"/>
            </a:pPr>
            <a:r>
              <a:rPr lang="en-US" b="true" sz="4999">
                <a:solidFill>
                  <a:srgbClr val="000000"/>
                </a:solidFill>
                <a:latin typeface="Ruda Bold"/>
                <a:ea typeface="Ruda Bold"/>
                <a:cs typeface="Ruda Bold"/>
                <a:sym typeface="Ruda Bold"/>
              </a:rPr>
              <a:t>Teaching</a:t>
            </a:r>
          </a:p>
          <a:p>
            <a:pPr algn="l">
              <a:lnSpc>
                <a:spcPts val="8099"/>
              </a:lnSpc>
            </a:pPr>
          </a:p>
        </p:txBody>
      </p:sp>
      <p:sp>
        <p:nvSpPr>
          <p:cNvPr name="Freeform 17" id="17"/>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8" id="18"/>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312883" y="3031719"/>
            <a:ext cx="13662233" cy="5019676"/>
          </a:xfrm>
          <a:prstGeom prst="rect">
            <a:avLst/>
          </a:prstGeom>
        </p:spPr>
        <p:txBody>
          <a:bodyPr anchor="t" rtlCol="false" tIns="0" lIns="0" bIns="0" rIns="0">
            <a:spAutoFit/>
          </a:bodyPr>
          <a:lstStyle/>
          <a:p>
            <a:pPr algn="l" marL="1079494" indent="-539747" lvl="1">
              <a:lnSpc>
                <a:spcPts val="8099"/>
              </a:lnSpc>
              <a:buAutoNum type="arabicPeriod" startAt="1"/>
            </a:pPr>
            <a:r>
              <a:rPr lang="en-US" sz="4999">
                <a:solidFill>
                  <a:srgbClr val="000000"/>
                </a:solidFill>
                <a:latin typeface="Ruda"/>
                <a:ea typeface="Ruda"/>
                <a:cs typeface="Ruda"/>
                <a:sym typeface="Ruda"/>
              </a:rPr>
              <a:t>Surrendering</a:t>
            </a:r>
          </a:p>
          <a:p>
            <a:pPr algn="l" marL="1079494" indent="-539747" lvl="1">
              <a:lnSpc>
                <a:spcPts val="8099"/>
              </a:lnSpc>
              <a:buAutoNum type="arabicPeriod" startAt="1"/>
            </a:pPr>
            <a:r>
              <a:rPr lang="en-US" sz="4999">
                <a:solidFill>
                  <a:srgbClr val="000000"/>
                </a:solidFill>
                <a:latin typeface="Ruda"/>
                <a:ea typeface="Ruda"/>
                <a:cs typeface="Ruda"/>
                <a:sym typeface="Ruda"/>
              </a:rPr>
              <a:t>Going</a:t>
            </a:r>
          </a:p>
          <a:p>
            <a:pPr algn="l" marL="1079494" indent="-539747" lvl="1">
              <a:lnSpc>
                <a:spcPts val="8099"/>
              </a:lnSpc>
              <a:buAutoNum type="arabicPeriod" startAt="1"/>
            </a:pPr>
            <a:r>
              <a:rPr lang="en-US" sz="4999">
                <a:solidFill>
                  <a:srgbClr val="000000"/>
                </a:solidFill>
                <a:latin typeface="Ruda"/>
                <a:ea typeface="Ruda"/>
                <a:cs typeface="Ruda"/>
                <a:sym typeface="Ruda"/>
              </a:rPr>
              <a:t>Baptizing</a:t>
            </a:r>
          </a:p>
          <a:p>
            <a:pPr algn="l" marL="1079494" indent="-539747" lvl="1">
              <a:lnSpc>
                <a:spcPts val="8099"/>
              </a:lnSpc>
              <a:buAutoNum type="arabicPeriod" startAt="1"/>
            </a:pPr>
            <a:r>
              <a:rPr lang="en-US" sz="4999">
                <a:solidFill>
                  <a:srgbClr val="000000"/>
                </a:solidFill>
                <a:latin typeface="Ruda"/>
                <a:ea typeface="Ruda"/>
                <a:cs typeface="Ruda"/>
                <a:sym typeface="Ruda"/>
              </a:rPr>
              <a:t>Teaching</a:t>
            </a:r>
          </a:p>
          <a:p>
            <a:pPr algn="l" marL="1079494" indent="-539747" lvl="1">
              <a:lnSpc>
                <a:spcPts val="8099"/>
              </a:lnSpc>
              <a:buAutoNum type="arabicPeriod" startAt="1"/>
            </a:pPr>
            <a:r>
              <a:rPr lang="en-US" b="true" sz="4999">
                <a:solidFill>
                  <a:srgbClr val="000000"/>
                </a:solidFill>
                <a:latin typeface="Ruda Bold"/>
                <a:ea typeface="Ruda Bold"/>
                <a:cs typeface="Ruda Bold"/>
                <a:sym typeface="Ruda Bold"/>
              </a:rPr>
              <a:t>Remembering</a:t>
            </a:r>
          </a:p>
        </p:txBody>
      </p:sp>
      <p:sp>
        <p:nvSpPr>
          <p:cNvPr name="Freeform 17" id="17"/>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
        <p:nvSpPr>
          <p:cNvPr name="Freeform 18" id="18"/>
          <p:cNvSpPr/>
          <p:nvPr/>
        </p:nvSpPr>
        <p:spPr>
          <a:xfrm flipH="false" flipV="false" rot="0">
            <a:off x="-249726" y="-742950"/>
            <a:ext cx="3086100" cy="3086100"/>
          </a:xfrm>
          <a:custGeom>
            <a:avLst/>
            <a:gdLst/>
            <a:ahLst/>
            <a:cxnLst/>
            <a:rect r="r" b="b" t="t" l="l"/>
            <a:pathLst>
              <a:path h="3086100" w="3086100">
                <a:moveTo>
                  <a:pt x="0" y="0"/>
                </a:moveTo>
                <a:lnTo>
                  <a:pt x="3086100" y="0"/>
                </a:lnTo>
                <a:lnTo>
                  <a:pt x="3086100" y="3086100"/>
                </a:lnTo>
                <a:lnTo>
                  <a:pt x="0" y="30861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9" id="19"/>
          <p:cNvSpPr txBox="true"/>
          <p:nvPr/>
        </p:nvSpPr>
        <p:spPr>
          <a:xfrm rot="0">
            <a:off x="2312883" y="800100"/>
            <a:ext cx="15672756" cy="1076325"/>
          </a:xfrm>
          <a:prstGeom prst="rect">
            <a:avLst/>
          </a:prstGeom>
        </p:spPr>
        <p:txBody>
          <a:bodyPr anchor="t" rtlCol="false" tIns="0" lIns="0" bIns="0" rIns="0">
            <a:spAutoFit/>
          </a:bodyPr>
          <a:lstStyle/>
          <a:p>
            <a:pPr algn="l" marL="0" indent="0" lvl="0">
              <a:lnSpc>
                <a:spcPts val="8519"/>
              </a:lnSpc>
            </a:pPr>
            <a:r>
              <a:rPr lang="en-US" sz="7099">
                <a:solidFill>
                  <a:srgbClr val="DE9E36"/>
                </a:solidFill>
                <a:latin typeface="Staatliches"/>
                <a:ea typeface="Staatliches"/>
                <a:cs typeface="Staatliches"/>
                <a:sym typeface="Staatliches"/>
              </a:rPr>
              <a:t>verbs of being and making disciples</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708" t="0" r="-7937"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TextBox 2" id="2"/>
          <p:cNvSpPr txBox="true"/>
          <p:nvPr/>
        </p:nvSpPr>
        <p:spPr>
          <a:xfrm rot="0">
            <a:off x="-5433375" y="5385957"/>
            <a:ext cx="29154749" cy="1580667"/>
          </a:xfrm>
          <a:prstGeom prst="rect">
            <a:avLst/>
          </a:prstGeom>
        </p:spPr>
        <p:txBody>
          <a:bodyPr anchor="t" rtlCol="false" tIns="0" lIns="0" bIns="0" rIns="0">
            <a:spAutoFit/>
          </a:bodyPr>
          <a:lstStyle/>
          <a:p>
            <a:pPr algn="ctr">
              <a:lnSpc>
                <a:spcPts val="12999"/>
              </a:lnSpc>
            </a:pPr>
            <a:r>
              <a:rPr lang="en-US" sz="9285">
                <a:solidFill>
                  <a:srgbClr val="FFFFFF"/>
                </a:solidFill>
                <a:latin typeface="Staatliches"/>
                <a:ea typeface="Staatliches"/>
                <a:cs typeface="Staatliches"/>
                <a:sym typeface="Staatliches"/>
              </a:rPr>
              <a:t>shortage of laborers</a:t>
            </a:r>
          </a:p>
        </p:txBody>
      </p:sp>
      <p:sp>
        <p:nvSpPr>
          <p:cNvPr name="TextBox 3" id="3"/>
          <p:cNvSpPr txBox="true"/>
          <p:nvPr/>
        </p:nvSpPr>
        <p:spPr>
          <a:xfrm rot="0">
            <a:off x="-620417" y="4332449"/>
            <a:ext cx="19719057" cy="1224958"/>
          </a:xfrm>
          <a:prstGeom prst="rect">
            <a:avLst/>
          </a:prstGeom>
        </p:spPr>
        <p:txBody>
          <a:bodyPr anchor="t" rtlCol="false" tIns="0" lIns="0" bIns="0" rIns="0">
            <a:spAutoFit/>
          </a:bodyPr>
          <a:lstStyle/>
          <a:p>
            <a:pPr algn="ctr">
              <a:lnSpc>
                <a:spcPts val="8943"/>
              </a:lnSpc>
            </a:pPr>
            <a:r>
              <a:rPr lang="en-US" sz="10048">
                <a:solidFill>
                  <a:srgbClr val="DE9E36"/>
                </a:solidFill>
                <a:latin typeface="modernline - Personal Use"/>
                <a:ea typeface="modernline - Personal Use"/>
                <a:cs typeface="modernline - Personal Use"/>
                <a:sym typeface="modernline - Personal Use"/>
              </a:rPr>
              <a:t>Plentiful Harvest</a:t>
            </a:r>
          </a:p>
        </p:txBody>
      </p:sp>
      <p:grpSp>
        <p:nvGrpSpPr>
          <p:cNvPr name="Group 4" id="4"/>
          <p:cNvGrpSpPr/>
          <p:nvPr/>
        </p:nvGrpSpPr>
        <p:grpSpPr>
          <a:xfrm rot="-5400000">
            <a:off x="1028700" y="2000472"/>
            <a:ext cx="342900" cy="342900"/>
            <a:chOff x="0" y="0"/>
            <a:chExt cx="1913890" cy="1913890"/>
          </a:xfrm>
        </p:grpSpPr>
        <p:sp>
          <p:nvSpPr>
            <p:cNvPr name="Freeform 5" id="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6" id="6"/>
          <p:cNvGrpSpPr/>
          <p:nvPr/>
        </p:nvGrpSpPr>
        <p:grpSpPr>
          <a:xfrm rot="-5400000">
            <a:off x="1371600" y="2000472"/>
            <a:ext cx="342900" cy="342900"/>
            <a:chOff x="0" y="0"/>
            <a:chExt cx="1913890" cy="1913890"/>
          </a:xfrm>
        </p:grpSpPr>
        <p:sp>
          <p:nvSpPr>
            <p:cNvPr name="Freeform 7" id="7"/>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8" id="8"/>
          <p:cNvGrpSpPr/>
          <p:nvPr/>
        </p:nvGrpSpPr>
        <p:grpSpPr>
          <a:xfrm rot="-5400000">
            <a:off x="1714500" y="2000472"/>
            <a:ext cx="342900" cy="342900"/>
            <a:chOff x="0" y="0"/>
            <a:chExt cx="1913890" cy="1913890"/>
          </a:xfrm>
        </p:grpSpPr>
        <p:sp>
          <p:nvSpPr>
            <p:cNvPr name="Freeform 9" id="9"/>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0" id="10"/>
          <p:cNvGrpSpPr/>
          <p:nvPr/>
        </p:nvGrpSpPr>
        <p:grpSpPr>
          <a:xfrm rot="-5400000">
            <a:off x="2057400" y="2000472"/>
            <a:ext cx="342900" cy="3429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5400000">
            <a:off x="2400300" y="2000472"/>
            <a:ext cx="342900" cy="3429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5400000">
            <a:off x="2743200" y="2000472"/>
            <a:ext cx="342900" cy="3429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16" id="16"/>
          <p:cNvGrpSpPr/>
          <p:nvPr/>
        </p:nvGrpSpPr>
        <p:grpSpPr>
          <a:xfrm rot="-5400000">
            <a:off x="1371600" y="8915400"/>
            <a:ext cx="342900" cy="1028700"/>
            <a:chOff x="0" y="0"/>
            <a:chExt cx="457200" cy="1371600"/>
          </a:xfrm>
        </p:grpSpPr>
        <p:grpSp>
          <p:nvGrpSpPr>
            <p:cNvPr name="Group 17" id="17"/>
            <p:cNvGrpSpPr/>
            <p:nvPr/>
          </p:nvGrpSpPr>
          <p:grpSpPr>
            <a:xfrm rot="0">
              <a:off x="0" y="0"/>
              <a:ext cx="457200" cy="457200"/>
              <a:chOff x="0" y="0"/>
              <a:chExt cx="1913890" cy="1913890"/>
            </a:xfrm>
          </p:grpSpPr>
          <p:sp>
            <p:nvSpPr>
              <p:cNvPr name="Freeform 18" id="1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9" id="19"/>
            <p:cNvGrpSpPr/>
            <p:nvPr/>
          </p:nvGrpSpPr>
          <p:grpSpPr>
            <a:xfrm rot="0">
              <a:off x="0" y="457200"/>
              <a:ext cx="457200" cy="457200"/>
              <a:chOff x="0" y="0"/>
              <a:chExt cx="1913890" cy="1913890"/>
            </a:xfrm>
          </p:grpSpPr>
          <p:sp>
            <p:nvSpPr>
              <p:cNvPr name="Freeform 20" id="20"/>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21" id="21"/>
            <p:cNvGrpSpPr/>
            <p:nvPr/>
          </p:nvGrpSpPr>
          <p:grpSpPr>
            <a:xfrm rot="0">
              <a:off x="0" y="914400"/>
              <a:ext cx="457200" cy="457200"/>
              <a:chOff x="0" y="0"/>
              <a:chExt cx="1913890" cy="1913890"/>
            </a:xfrm>
          </p:grpSpPr>
          <p:sp>
            <p:nvSpPr>
              <p:cNvPr name="Freeform 22" id="22"/>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nvGrpSpPr>
            <p:cNvPr name="Group 23" id="23"/>
            <p:cNvGrpSpPr/>
            <p:nvPr/>
          </p:nvGrpSpPr>
          <p:grpSpPr>
            <a:xfrm rot="0">
              <a:off x="0" y="0"/>
              <a:ext cx="457200" cy="457200"/>
              <a:chOff x="0" y="0"/>
              <a:chExt cx="1913890" cy="1913890"/>
            </a:xfrm>
          </p:grpSpPr>
          <p:sp>
            <p:nvSpPr>
              <p:cNvPr name="Freeform 24" id="2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25" id="25"/>
            <p:cNvGrpSpPr/>
            <p:nvPr/>
          </p:nvGrpSpPr>
          <p:grpSpPr>
            <a:xfrm rot="0">
              <a:off x="0" y="457200"/>
              <a:ext cx="457200" cy="457200"/>
              <a:chOff x="0" y="0"/>
              <a:chExt cx="1913890" cy="1913890"/>
            </a:xfrm>
          </p:grpSpPr>
          <p:sp>
            <p:nvSpPr>
              <p:cNvPr name="Freeform 26" id="2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27" id="27"/>
            <p:cNvGrpSpPr/>
            <p:nvPr/>
          </p:nvGrpSpPr>
          <p:grpSpPr>
            <a:xfrm rot="0">
              <a:off x="0" y="914400"/>
              <a:ext cx="457200" cy="457200"/>
              <a:chOff x="0" y="0"/>
              <a:chExt cx="1913890" cy="1913890"/>
            </a:xfrm>
          </p:grpSpPr>
          <p:sp>
            <p:nvSpPr>
              <p:cNvPr name="Freeform 28" id="2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grpSp>
        <p:nvGrpSpPr>
          <p:cNvPr name="Group 29" id="29"/>
          <p:cNvGrpSpPr/>
          <p:nvPr/>
        </p:nvGrpSpPr>
        <p:grpSpPr>
          <a:xfrm rot="0">
            <a:off x="17945100" y="0"/>
            <a:ext cx="342900" cy="1028700"/>
            <a:chOff x="0" y="0"/>
            <a:chExt cx="457200" cy="1371600"/>
          </a:xfrm>
        </p:grpSpPr>
        <p:grpSp>
          <p:nvGrpSpPr>
            <p:cNvPr name="Group 30" id="30"/>
            <p:cNvGrpSpPr/>
            <p:nvPr/>
          </p:nvGrpSpPr>
          <p:grpSpPr>
            <a:xfrm rot="0">
              <a:off x="0" y="0"/>
              <a:ext cx="457200" cy="457200"/>
              <a:chOff x="0" y="0"/>
              <a:chExt cx="1913890" cy="1913890"/>
            </a:xfrm>
          </p:grpSpPr>
          <p:sp>
            <p:nvSpPr>
              <p:cNvPr name="Freeform 31" id="3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32" id="32"/>
            <p:cNvGrpSpPr/>
            <p:nvPr/>
          </p:nvGrpSpPr>
          <p:grpSpPr>
            <a:xfrm rot="0">
              <a:off x="0" y="457200"/>
              <a:ext cx="457200" cy="457200"/>
              <a:chOff x="0" y="0"/>
              <a:chExt cx="1913890" cy="1913890"/>
            </a:xfrm>
          </p:grpSpPr>
          <p:sp>
            <p:nvSpPr>
              <p:cNvPr name="Freeform 33" id="3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34" id="34"/>
            <p:cNvGrpSpPr/>
            <p:nvPr/>
          </p:nvGrpSpPr>
          <p:grpSpPr>
            <a:xfrm rot="0">
              <a:off x="0" y="914400"/>
              <a:ext cx="457200" cy="457200"/>
              <a:chOff x="0" y="0"/>
              <a:chExt cx="1913890" cy="1913890"/>
            </a:xfrm>
          </p:grpSpPr>
          <p:sp>
            <p:nvSpPr>
              <p:cNvPr name="Freeform 35" id="3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FFFFFF"/>
              </a:solidFill>
            </p:spPr>
          </p:sp>
        </p:grpSp>
      </p:grpSp>
      <p:sp>
        <p:nvSpPr>
          <p:cNvPr name="Freeform 36" id="36"/>
          <p:cNvSpPr/>
          <p:nvPr/>
        </p:nvSpPr>
        <p:spPr>
          <a:xfrm flipH="false" flipV="false" rot="0">
            <a:off x="9952245" y="1456701"/>
            <a:ext cx="7400509" cy="7373598"/>
          </a:xfrm>
          <a:custGeom>
            <a:avLst/>
            <a:gdLst/>
            <a:ahLst/>
            <a:cxnLst/>
            <a:rect r="r" b="b" t="t" l="l"/>
            <a:pathLst>
              <a:path h="7373598" w="7400509">
                <a:moveTo>
                  <a:pt x="0" y="0"/>
                </a:moveTo>
                <a:lnTo>
                  <a:pt x="7400509" y="0"/>
                </a:lnTo>
                <a:lnTo>
                  <a:pt x="7400509" y="7373598"/>
                </a:lnTo>
                <a:lnTo>
                  <a:pt x="0" y="7373598"/>
                </a:lnTo>
                <a:lnTo>
                  <a:pt x="0" y="0"/>
                </a:lnTo>
                <a:close/>
              </a:path>
            </a:pathLst>
          </a:custGeom>
          <a:blipFill>
            <a:blip r:embed="rId2">
              <a:alphaModFix amt="15000"/>
              <a:extLst>
                <a:ext uri="{96DAC541-7B7A-43D3-8B79-37D633B846F1}">
                  <asvg:svgBlip xmlns:asvg="http://schemas.microsoft.com/office/drawing/2016/SVG/main" r:embed="rId3"/>
                </a:ext>
              </a:extLst>
            </a:blip>
            <a:stretch>
              <a:fillRect l="0" t="0" r="0" b="0"/>
            </a:stretch>
          </a:blipFill>
        </p:spPr>
      </p:sp>
      <p:sp>
        <p:nvSpPr>
          <p:cNvPr name="Freeform 37" id="37"/>
          <p:cNvSpPr/>
          <p:nvPr/>
        </p:nvSpPr>
        <p:spPr>
          <a:xfrm flipH="false" flipV="false" rot="0">
            <a:off x="12435258" y="7677035"/>
            <a:ext cx="4824042" cy="1581265"/>
          </a:xfrm>
          <a:custGeom>
            <a:avLst/>
            <a:gdLst/>
            <a:ahLst/>
            <a:cxnLst/>
            <a:rect r="r" b="b" t="t" l="l"/>
            <a:pathLst>
              <a:path h="1581265" w="4824042">
                <a:moveTo>
                  <a:pt x="0" y="0"/>
                </a:moveTo>
                <a:lnTo>
                  <a:pt x="4824042" y="0"/>
                </a:lnTo>
                <a:lnTo>
                  <a:pt x="4824042" y="1581265"/>
                </a:lnTo>
                <a:lnTo>
                  <a:pt x="0" y="1581265"/>
                </a:lnTo>
                <a:lnTo>
                  <a:pt x="0" y="0"/>
                </a:lnTo>
                <a:close/>
              </a:path>
            </a:pathLst>
          </a:custGeom>
          <a:blipFill>
            <a:blip r:embed="rId4"/>
            <a:stretch>
              <a:fillRect l="0" t="-92541" r="-6454" b="-132224"/>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0"/>
            </a:stretch>
          </a:blipFill>
        </p:spPr>
      </p:sp>
      <p:sp>
        <p:nvSpPr>
          <p:cNvPr name="Freeform 3" id="3"/>
          <p:cNvSpPr/>
          <p:nvPr/>
        </p:nvSpPr>
        <p:spPr>
          <a:xfrm flipH="false" flipV="false" rot="0">
            <a:off x="6489954" y="1028700"/>
            <a:ext cx="5308092" cy="8229600"/>
          </a:xfrm>
          <a:custGeom>
            <a:avLst/>
            <a:gdLst/>
            <a:ahLst/>
            <a:cxnLst/>
            <a:rect r="r" b="b" t="t" l="l"/>
            <a:pathLst>
              <a:path h="8229600" w="5308092">
                <a:moveTo>
                  <a:pt x="0" y="0"/>
                </a:moveTo>
                <a:lnTo>
                  <a:pt x="5308092" y="0"/>
                </a:lnTo>
                <a:lnTo>
                  <a:pt x="5308092" y="8229600"/>
                </a:lnTo>
                <a:lnTo>
                  <a:pt x="0" y="8229600"/>
                </a:lnTo>
                <a:lnTo>
                  <a:pt x="0" y="0"/>
                </a:lnTo>
                <a:close/>
              </a:path>
            </a:pathLst>
          </a:custGeom>
          <a:blipFill>
            <a:blip r:embed="rId3"/>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792582" y="1085088"/>
            <a:ext cx="14995733" cy="6772783"/>
          </a:xfrm>
          <a:prstGeom prst="rect">
            <a:avLst/>
          </a:prstGeom>
        </p:spPr>
        <p:txBody>
          <a:bodyPr anchor="t" rtlCol="false" tIns="0" lIns="0" bIns="0" rIns="0">
            <a:spAutoFit/>
          </a:bodyPr>
          <a:lstStyle/>
          <a:p>
            <a:pPr algn="l" marL="0" indent="0" lvl="0">
              <a:lnSpc>
                <a:spcPts val="6731"/>
              </a:lnSpc>
            </a:pPr>
            <a:r>
              <a:rPr lang="en-US" b="true" sz="5300">
                <a:solidFill>
                  <a:srgbClr val="000000"/>
                </a:solidFill>
                <a:latin typeface="Ruda Bold"/>
                <a:ea typeface="Ruda Bold"/>
                <a:cs typeface="Ruda Bold"/>
                <a:sym typeface="Ruda Bold"/>
              </a:rPr>
              <a:t>17 From then on Jesus began to preach, “Repent, because the kingdom of heaven has come near.” 18 As he was walking along the Sea of Galilee, he saw two brothers, Simon (who is called Peter), and his brother Andrew. They were casting a net into the sea ​— ​for they were fishermen. 19 “Follow me,” he told them,“and I will make you fish for people.” </a:t>
            </a:r>
          </a:p>
        </p:txBody>
      </p:sp>
      <p:sp>
        <p:nvSpPr>
          <p:cNvPr name="TextBox 17" id="17"/>
          <p:cNvSpPr txBox="true"/>
          <p:nvPr/>
        </p:nvSpPr>
        <p:spPr>
          <a:xfrm rot="0">
            <a:off x="1646133" y="8401828"/>
            <a:ext cx="14995733" cy="647700"/>
          </a:xfrm>
          <a:prstGeom prst="rect">
            <a:avLst/>
          </a:prstGeom>
        </p:spPr>
        <p:txBody>
          <a:bodyPr anchor="t" rtlCol="false" tIns="0" lIns="0" bIns="0" rIns="0">
            <a:spAutoFit/>
          </a:bodyPr>
          <a:lstStyle/>
          <a:p>
            <a:pPr algn="ctr" marL="0" indent="0" lvl="0">
              <a:lnSpc>
                <a:spcPts val="5039"/>
              </a:lnSpc>
            </a:pPr>
            <a:r>
              <a:rPr lang="en-US" sz="4199">
                <a:solidFill>
                  <a:srgbClr val="DE9E36"/>
                </a:solidFill>
                <a:latin typeface="Staatliches"/>
                <a:ea typeface="Staatliches"/>
                <a:cs typeface="Staatliches"/>
                <a:sym typeface="Staatliches"/>
              </a:rPr>
              <a:t>Matthew 4:17-19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7344" r="0" b="-1174"/>
            </a:stretch>
          </a:blipFill>
        </p:spPr>
      </p:sp>
      <p:sp>
        <p:nvSpPr>
          <p:cNvPr name="TextBox 3" id="3"/>
          <p:cNvSpPr txBox="true"/>
          <p:nvPr/>
        </p:nvSpPr>
        <p:spPr>
          <a:xfrm rot="0">
            <a:off x="3991102" y="5049249"/>
            <a:ext cx="10305796" cy="461839"/>
          </a:xfrm>
          <a:prstGeom prst="rect">
            <a:avLst/>
          </a:prstGeom>
        </p:spPr>
        <p:txBody>
          <a:bodyPr anchor="t" rtlCol="false" tIns="0" lIns="0" bIns="0" rIns="0">
            <a:spAutoFit/>
          </a:bodyPr>
          <a:lstStyle/>
          <a:p>
            <a:pPr algn="ctr">
              <a:lnSpc>
                <a:spcPts val="3959"/>
              </a:lnSpc>
            </a:pPr>
          </a:p>
        </p:txBody>
      </p:sp>
      <p:sp>
        <p:nvSpPr>
          <p:cNvPr name="Freeform 4" id="4"/>
          <p:cNvSpPr/>
          <p:nvPr/>
        </p:nvSpPr>
        <p:spPr>
          <a:xfrm flipH="false" flipV="false" rot="0">
            <a:off x="15706046" y="8310388"/>
            <a:ext cx="2265028" cy="2265028"/>
          </a:xfrm>
          <a:custGeom>
            <a:avLst/>
            <a:gdLst/>
            <a:ahLst/>
            <a:cxnLst/>
            <a:rect r="r" b="b" t="t" l="l"/>
            <a:pathLst>
              <a:path h="2265028" w="2265028">
                <a:moveTo>
                  <a:pt x="0" y="0"/>
                </a:moveTo>
                <a:lnTo>
                  <a:pt x="2265028" y="0"/>
                </a:lnTo>
                <a:lnTo>
                  <a:pt x="2265028" y="2265028"/>
                </a:lnTo>
                <a:lnTo>
                  <a:pt x="0" y="2265028"/>
                </a:lnTo>
                <a:lnTo>
                  <a:pt x="0" y="0"/>
                </a:lnTo>
                <a:close/>
              </a:path>
            </a:pathLst>
          </a:custGeom>
          <a:blipFill>
            <a:blip r:embed="rId3"/>
            <a:stretch>
              <a:fillRect l="0" t="0" r="0" b="0"/>
            </a:stretch>
          </a:blipFill>
        </p:spPr>
      </p:sp>
      <p:sp>
        <p:nvSpPr>
          <p:cNvPr name="TextBox 5" id="5"/>
          <p:cNvSpPr txBox="true"/>
          <p:nvPr/>
        </p:nvSpPr>
        <p:spPr>
          <a:xfrm rot="0">
            <a:off x="1748589" y="1201149"/>
            <a:ext cx="14790822" cy="3952875"/>
          </a:xfrm>
          <a:prstGeom prst="rect">
            <a:avLst/>
          </a:prstGeom>
        </p:spPr>
        <p:txBody>
          <a:bodyPr anchor="t" rtlCol="false" tIns="0" lIns="0" bIns="0" rIns="0">
            <a:spAutoFit/>
          </a:bodyPr>
          <a:lstStyle/>
          <a:p>
            <a:pPr algn="ctr">
              <a:lnSpc>
                <a:spcPts val="10500"/>
              </a:lnSpc>
            </a:pPr>
            <a:r>
              <a:rPr lang="en-US" sz="7500">
                <a:solidFill>
                  <a:srgbClr val="F8FBFD"/>
                </a:solidFill>
                <a:latin typeface="Staatliches"/>
                <a:ea typeface="Staatliches"/>
                <a:cs typeface="Staatliches"/>
                <a:sym typeface="Staatliches"/>
              </a:rPr>
              <a:t>THE Mechanics of discipleship IS an </a:t>
            </a:r>
            <a:r>
              <a:rPr lang="en-US" sz="7500">
                <a:solidFill>
                  <a:srgbClr val="DE9E35"/>
                </a:solidFill>
                <a:latin typeface="Staatliches"/>
                <a:ea typeface="Staatliches"/>
                <a:cs typeface="Staatliches"/>
                <a:sym typeface="Staatliches"/>
              </a:rPr>
              <a:t>invitation into relationship</a:t>
            </a:r>
            <a:r>
              <a:rPr lang="en-US" sz="7500">
                <a:solidFill>
                  <a:srgbClr val="F8FBFD"/>
                </a:solidFill>
                <a:latin typeface="Staatliches"/>
                <a:ea typeface="Staatliches"/>
                <a:cs typeface="Staatliches"/>
                <a:sym typeface="Staatliches"/>
              </a:rPr>
              <a:t> and a </a:t>
            </a:r>
            <a:r>
              <a:rPr lang="en-US" sz="7500">
                <a:solidFill>
                  <a:srgbClr val="DE9E36"/>
                </a:solidFill>
                <a:latin typeface="Staatliches"/>
                <a:ea typeface="Staatliches"/>
                <a:cs typeface="Staatliches"/>
                <a:sym typeface="Staatliches"/>
              </a:rPr>
              <a:t>challenge to change.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1214813" y="981075"/>
            <a:ext cx="15858375" cy="7216775"/>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35 Jesus continued going around to all the towns and villages, teaching in their synagogues, preaching the good news of the kingdom, and healing every disease and every sickness. 36 When he saw the crowds, he felt compassion for them, because they were distressed and dejected, like sheep without a shepherd.</a:t>
            </a:r>
          </a:p>
        </p:txBody>
      </p:sp>
      <p:sp>
        <p:nvSpPr>
          <p:cNvPr name="TextBox 17" id="17"/>
          <p:cNvSpPr txBox="true"/>
          <p:nvPr/>
        </p:nvSpPr>
        <p:spPr>
          <a:xfrm rot="0">
            <a:off x="1646133" y="8351838"/>
            <a:ext cx="14995733" cy="752475"/>
          </a:xfrm>
          <a:prstGeom prst="rect">
            <a:avLst/>
          </a:prstGeom>
        </p:spPr>
        <p:txBody>
          <a:bodyPr anchor="t" rtlCol="false" tIns="0" lIns="0" bIns="0" rIns="0">
            <a:spAutoFit/>
          </a:bodyPr>
          <a:lstStyle/>
          <a:p>
            <a:pPr algn="ctr" marL="0" indent="0" lvl="0">
              <a:lnSpc>
                <a:spcPts val="5999"/>
              </a:lnSpc>
            </a:pPr>
            <a:r>
              <a:rPr lang="en-US" sz="4999">
                <a:solidFill>
                  <a:srgbClr val="DE9E36"/>
                </a:solidFill>
                <a:latin typeface="Staatliches"/>
                <a:ea typeface="Staatliches"/>
                <a:cs typeface="Staatliches"/>
                <a:sym typeface="Staatliches"/>
              </a:rPr>
              <a:t>Matthew 9:35-36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945100" y="0"/>
            <a:ext cx="342900" cy="1028700"/>
            <a:chOff x="0" y="0"/>
            <a:chExt cx="457200" cy="1371600"/>
          </a:xfrm>
        </p:grpSpPr>
        <p:grpSp>
          <p:nvGrpSpPr>
            <p:cNvPr name="Group 3" id="3"/>
            <p:cNvGrpSpPr/>
            <p:nvPr/>
          </p:nvGrpSpPr>
          <p:grpSpPr>
            <a:xfrm rot="0">
              <a:off x="0" y="0"/>
              <a:ext cx="457200" cy="457200"/>
              <a:chOff x="0" y="0"/>
              <a:chExt cx="1913890" cy="1913890"/>
            </a:xfrm>
          </p:grpSpPr>
          <p:sp>
            <p:nvSpPr>
              <p:cNvPr name="Freeform 4" id="4"/>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5" id="5"/>
            <p:cNvGrpSpPr/>
            <p:nvPr/>
          </p:nvGrpSpPr>
          <p:grpSpPr>
            <a:xfrm rot="0">
              <a:off x="0" y="457200"/>
              <a:ext cx="457200" cy="457200"/>
              <a:chOff x="0" y="0"/>
              <a:chExt cx="1913890" cy="1913890"/>
            </a:xfrm>
          </p:grpSpPr>
          <p:sp>
            <p:nvSpPr>
              <p:cNvPr name="Freeform 6" id="6"/>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7" id="7"/>
            <p:cNvGrpSpPr/>
            <p:nvPr/>
          </p:nvGrpSpPr>
          <p:grpSpPr>
            <a:xfrm rot="0">
              <a:off x="0" y="914400"/>
              <a:ext cx="457200" cy="457200"/>
              <a:chOff x="0" y="0"/>
              <a:chExt cx="1913890" cy="1913890"/>
            </a:xfrm>
          </p:grpSpPr>
          <p:sp>
            <p:nvSpPr>
              <p:cNvPr name="Freeform 8" id="8"/>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grpSp>
        <p:nvGrpSpPr>
          <p:cNvPr name="Group 9" id="9"/>
          <p:cNvGrpSpPr/>
          <p:nvPr/>
        </p:nvGrpSpPr>
        <p:grpSpPr>
          <a:xfrm rot="-5400000">
            <a:off x="1371600" y="8915400"/>
            <a:ext cx="342900" cy="1028700"/>
            <a:chOff x="0" y="0"/>
            <a:chExt cx="457200" cy="1371600"/>
          </a:xfrm>
        </p:grpSpPr>
        <p:grpSp>
          <p:nvGrpSpPr>
            <p:cNvPr name="Group 10" id="10"/>
            <p:cNvGrpSpPr/>
            <p:nvPr/>
          </p:nvGrpSpPr>
          <p:grpSpPr>
            <a:xfrm rot="0">
              <a:off x="0" y="0"/>
              <a:ext cx="457200" cy="457200"/>
              <a:chOff x="0" y="0"/>
              <a:chExt cx="1913890" cy="1913890"/>
            </a:xfrm>
          </p:grpSpPr>
          <p:sp>
            <p:nvSpPr>
              <p:cNvPr name="Freeform 11" id="11"/>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DE9E36"/>
              </a:solidFill>
            </p:spPr>
          </p:sp>
        </p:grpSp>
        <p:grpSp>
          <p:nvGrpSpPr>
            <p:cNvPr name="Group 12" id="12"/>
            <p:cNvGrpSpPr/>
            <p:nvPr/>
          </p:nvGrpSpPr>
          <p:grpSpPr>
            <a:xfrm rot="0">
              <a:off x="0" y="457200"/>
              <a:ext cx="457200" cy="457200"/>
              <a:chOff x="0" y="0"/>
              <a:chExt cx="1913890" cy="1913890"/>
            </a:xfrm>
          </p:grpSpPr>
          <p:sp>
            <p:nvSpPr>
              <p:cNvPr name="Freeform 13" id="13"/>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717273"/>
              </a:solidFill>
            </p:spPr>
          </p:sp>
        </p:grpSp>
        <p:grpSp>
          <p:nvGrpSpPr>
            <p:cNvPr name="Group 14" id="14"/>
            <p:cNvGrpSpPr/>
            <p:nvPr/>
          </p:nvGrpSpPr>
          <p:grpSpPr>
            <a:xfrm rot="0">
              <a:off x="0" y="914400"/>
              <a:ext cx="457200" cy="457200"/>
              <a:chOff x="0" y="0"/>
              <a:chExt cx="1913890" cy="1913890"/>
            </a:xfrm>
          </p:grpSpPr>
          <p:sp>
            <p:nvSpPr>
              <p:cNvPr name="Freeform 15" id="15"/>
              <p:cNvSpPr/>
              <p:nvPr/>
            </p:nvSpPr>
            <p:spPr>
              <a:xfrm flipH="false" flipV="false" rot="0">
                <a:off x="0" y="0"/>
                <a:ext cx="1913890" cy="1913890"/>
              </a:xfrm>
              <a:custGeom>
                <a:avLst/>
                <a:gdLst/>
                <a:ahLst/>
                <a:cxnLst/>
                <a:rect r="r" b="b" t="t" l="l"/>
                <a:pathLst>
                  <a:path h="1913890" w="1913890">
                    <a:moveTo>
                      <a:pt x="0" y="0"/>
                    </a:moveTo>
                    <a:lnTo>
                      <a:pt x="1913890" y="0"/>
                    </a:lnTo>
                    <a:lnTo>
                      <a:pt x="1913890" y="1913890"/>
                    </a:lnTo>
                    <a:lnTo>
                      <a:pt x="0" y="1913890"/>
                    </a:lnTo>
                    <a:close/>
                  </a:path>
                </a:pathLst>
              </a:custGeom>
              <a:solidFill>
                <a:srgbClr val="000000"/>
              </a:solidFill>
            </p:spPr>
          </p:sp>
        </p:grpSp>
      </p:grpSp>
      <p:sp>
        <p:nvSpPr>
          <p:cNvPr name="TextBox 16" id="16"/>
          <p:cNvSpPr txBox="true"/>
          <p:nvPr/>
        </p:nvSpPr>
        <p:spPr>
          <a:xfrm rot="0">
            <a:off x="2057400" y="2632182"/>
            <a:ext cx="14995733" cy="3597275"/>
          </a:xfrm>
          <a:prstGeom prst="rect">
            <a:avLst/>
          </a:prstGeom>
        </p:spPr>
        <p:txBody>
          <a:bodyPr anchor="t" rtlCol="false" tIns="0" lIns="0" bIns="0" rIns="0">
            <a:spAutoFit/>
          </a:bodyPr>
          <a:lstStyle/>
          <a:p>
            <a:pPr algn="l" marL="0" indent="0" lvl="0">
              <a:lnSpc>
                <a:spcPts val="7149"/>
              </a:lnSpc>
            </a:pPr>
            <a:r>
              <a:rPr lang="en-US" b="true" sz="5499">
                <a:solidFill>
                  <a:srgbClr val="000000"/>
                </a:solidFill>
                <a:latin typeface="Ruda Bold"/>
                <a:ea typeface="Ruda Bold"/>
                <a:cs typeface="Ruda Bold"/>
                <a:sym typeface="Ruda Bold"/>
              </a:rPr>
              <a:t>37 Then he said to his disciples, “The harvest is abundant, but the workers are few. 38 Therefore, pray to the Lord of the harvest to send out workers into his harvest.”</a:t>
            </a:r>
          </a:p>
        </p:txBody>
      </p:sp>
      <p:sp>
        <p:nvSpPr>
          <p:cNvPr name="TextBox 17" id="17"/>
          <p:cNvSpPr txBox="true"/>
          <p:nvPr/>
        </p:nvSpPr>
        <p:spPr>
          <a:xfrm rot="0">
            <a:off x="1646133" y="7439034"/>
            <a:ext cx="14995733" cy="771525"/>
          </a:xfrm>
          <a:prstGeom prst="rect">
            <a:avLst/>
          </a:prstGeom>
        </p:spPr>
        <p:txBody>
          <a:bodyPr anchor="t" rtlCol="false" tIns="0" lIns="0" bIns="0" rIns="0">
            <a:spAutoFit/>
          </a:bodyPr>
          <a:lstStyle/>
          <a:p>
            <a:pPr algn="ctr" marL="0" indent="0" lvl="0">
              <a:lnSpc>
                <a:spcPts val="6000"/>
              </a:lnSpc>
            </a:pPr>
            <a:r>
              <a:rPr lang="en-US" sz="5000">
                <a:solidFill>
                  <a:srgbClr val="DE9E36"/>
                </a:solidFill>
                <a:latin typeface="Staatliches"/>
                <a:ea typeface="Staatliches"/>
                <a:cs typeface="Staatliches"/>
                <a:sym typeface="Staatliches"/>
              </a:rPr>
              <a:t>Matthew 9:37-38 (CSB)</a:t>
            </a:r>
          </a:p>
        </p:txBody>
      </p:sp>
      <p:sp>
        <p:nvSpPr>
          <p:cNvPr name="Freeform 18" id="18"/>
          <p:cNvSpPr/>
          <p:nvPr/>
        </p:nvSpPr>
        <p:spPr>
          <a:xfrm flipH="false" flipV="false" rot="0">
            <a:off x="15460080" y="8730440"/>
            <a:ext cx="2656470" cy="870760"/>
          </a:xfrm>
          <a:custGeom>
            <a:avLst/>
            <a:gdLst/>
            <a:ahLst/>
            <a:cxnLst/>
            <a:rect r="r" b="b" t="t" l="l"/>
            <a:pathLst>
              <a:path h="870760" w="2656470">
                <a:moveTo>
                  <a:pt x="0" y="0"/>
                </a:moveTo>
                <a:lnTo>
                  <a:pt x="2656470" y="0"/>
                </a:lnTo>
                <a:lnTo>
                  <a:pt x="2656470" y="870760"/>
                </a:lnTo>
                <a:lnTo>
                  <a:pt x="0" y="870760"/>
                </a:lnTo>
                <a:lnTo>
                  <a:pt x="0" y="0"/>
                </a:lnTo>
                <a:close/>
              </a:path>
            </a:pathLst>
          </a:custGeom>
          <a:blipFill>
            <a:blip r:embed="rId2"/>
            <a:stretch>
              <a:fillRect l="0" t="-92541" r="-6454" b="-132224"/>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DAGcZhS8YHA</dc:identifier>
  <dcterms:modified xsi:type="dcterms:W3CDTF">2011-08-01T06:04:30Z</dcterms:modified>
  <cp:revision>1</cp:revision>
  <dc:title>Plentiful Harvest, Shortage of Laborers</dc:title>
</cp:coreProperties>
</file>